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9" autoAdjust="0"/>
    <p:restoredTop sz="94660"/>
  </p:normalViewPr>
  <p:slideViewPr>
    <p:cSldViewPr snapToGrid="0">
      <p:cViewPr varScale="1">
        <p:scale>
          <a:sx n="64" d="100"/>
          <a:sy n="64"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Dovere" userId="ab69ca7e68d0d95a" providerId="LiveId" clId="{7C7B3D58-E66F-466D-BCA8-216DA0B89BCD}"/>
    <pc:docChg chg="modSld">
      <pc:chgData name="Alessandro Dovere" userId="ab69ca7e68d0d95a" providerId="LiveId" clId="{7C7B3D58-E66F-466D-BCA8-216DA0B89BCD}" dt="2024-03-09T16:56:13.873" v="1" actId="20577"/>
      <pc:docMkLst>
        <pc:docMk/>
      </pc:docMkLst>
      <pc:sldChg chg="modSp mod">
        <pc:chgData name="Alessandro Dovere" userId="ab69ca7e68d0d95a" providerId="LiveId" clId="{7C7B3D58-E66F-466D-BCA8-216DA0B89BCD}" dt="2024-03-09T16:56:13.873" v="1" actId="20577"/>
        <pc:sldMkLst>
          <pc:docMk/>
          <pc:sldMk cId="3847291328" sldId="256"/>
        </pc:sldMkLst>
        <pc:spChg chg="mod">
          <ac:chgData name="Alessandro Dovere" userId="ab69ca7e68d0d95a" providerId="LiveId" clId="{7C7B3D58-E66F-466D-BCA8-216DA0B89BCD}" dt="2024-03-09T16:56:13.873" v="1" actId="20577"/>
          <ac:spMkLst>
            <pc:docMk/>
            <pc:sldMk cId="3847291328" sldId="256"/>
            <ac:spMk id="6" creationId="{A401A18D-D00F-420C-B6AA-F5C5A6DDC6A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1775CE9-28C0-416B-9C5D-A59C2272E0B0}" type="datetimeFigureOut">
              <a:rPr lang="it-IT" smtClean="0"/>
              <a:t>09/03/2024</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76094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1775CE9-28C0-416B-9C5D-A59C2272E0B0}" type="datetimeFigureOut">
              <a:rPr lang="it-IT" smtClean="0"/>
              <a:t>09/03/2024</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284300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1775CE9-28C0-416B-9C5D-A59C2272E0B0}" type="datetimeFigureOut">
              <a:rPr lang="it-IT" smtClean="0"/>
              <a:t>09/03/2024</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D12EAB-7703-4BA2-8E65-DC6FDCE4124D}"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684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E1775CE9-28C0-416B-9C5D-A59C2272E0B0}" type="datetimeFigureOut">
              <a:rPr lang="it-IT" smtClean="0"/>
              <a:t>09/03/2024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973527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E1775CE9-28C0-416B-9C5D-A59C2272E0B0}" type="datetimeFigureOut">
              <a:rPr lang="it-IT" smtClean="0"/>
              <a:t>09/03/2024</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D12EAB-7703-4BA2-8E65-DC6FDCE4124D}"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7548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E1775CE9-28C0-416B-9C5D-A59C2272E0B0}" type="datetimeFigureOut">
              <a:rPr lang="it-IT" smtClean="0"/>
              <a:t>09/03/2024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279334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1775CE9-28C0-416B-9C5D-A59C2272E0B0}" type="datetimeFigureOut">
              <a:rPr lang="it-IT" smtClean="0"/>
              <a:t>09/03/2024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214647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1775CE9-28C0-416B-9C5D-A59C2272E0B0}" type="datetimeFigureOut">
              <a:rPr lang="it-IT" smtClean="0"/>
              <a:t>09/03/2024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243392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1775CE9-28C0-416B-9C5D-A59C2272E0B0}" type="datetimeFigureOut">
              <a:rPr lang="it-IT" smtClean="0"/>
              <a:t>09/03/2024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265594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1775CE9-28C0-416B-9C5D-A59C2272E0B0}" type="datetimeFigureOut">
              <a:rPr lang="it-IT" smtClean="0"/>
              <a:t>09/03/2024</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166965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1775CE9-28C0-416B-9C5D-A59C2272E0B0}" type="datetimeFigureOut">
              <a:rPr lang="it-IT" smtClean="0"/>
              <a:t>09/03/2024</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133501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1775CE9-28C0-416B-9C5D-A59C2272E0B0}" type="datetimeFigureOut">
              <a:rPr lang="it-IT" smtClean="0"/>
              <a:t>09/03/2024</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139733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1775CE9-28C0-416B-9C5D-A59C2272E0B0}" type="datetimeFigureOut">
              <a:rPr lang="it-IT" smtClean="0"/>
              <a:t>09/03/2024</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308718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75CE9-28C0-416B-9C5D-A59C2272E0B0}" type="datetimeFigureOut">
              <a:rPr lang="it-IT" smtClean="0"/>
              <a:t>09/03/2024</a:t>
            </a:fld>
            <a:endParaRPr lang="it-IT"/>
          </a:p>
        </p:txBody>
      </p:sp>
      <p:sp>
        <p:nvSpPr>
          <p:cNvPr id="3" name="Footer Placeholder 2"/>
          <p:cNvSpPr>
            <a:spLocks noGrp="1"/>
          </p:cNvSpPr>
          <p:nvPr>
            <p:ph type="ftr" sz="quarter" idx="11"/>
          </p:nvPr>
        </p:nvSpPr>
        <p:spPr/>
        <p:txBody>
          <a:bodyPr/>
          <a:lstStyle/>
          <a:p>
            <a:endParaRPr lang="it-IT"/>
          </a:p>
        </p:txBody>
      </p:sp>
      <p:pic>
        <p:nvPicPr>
          <p:cNvPr id="4" name="Immagine 3">
            <a:extLst>
              <a:ext uri="{FF2B5EF4-FFF2-40B4-BE49-F238E27FC236}">
                <a16:creationId xmlns:a16="http://schemas.microsoft.com/office/drawing/2014/main" id="{62F3C6CE-BF4D-E385-24DF-9828C923C866}"/>
              </a:ext>
            </a:extLst>
          </p:cNvPr>
          <p:cNvPicPr>
            <a:picLocks noChangeAspect="1"/>
          </p:cNvPicPr>
          <p:nvPr userDrawn="1"/>
        </p:nvPicPr>
        <p:blipFill>
          <a:blip r:embed="rId2"/>
          <a:stretch>
            <a:fillRect/>
          </a:stretch>
        </p:blipFill>
        <p:spPr>
          <a:xfrm>
            <a:off x="10536701" y="156874"/>
            <a:ext cx="1550985" cy="400585"/>
          </a:xfrm>
          <a:prstGeom prst="rect">
            <a:avLst/>
          </a:prstGeom>
          <a:solidFill>
            <a:srgbClr val="0070C0"/>
          </a:solidFill>
        </p:spPr>
      </p:pic>
    </p:spTree>
    <p:extLst>
      <p:ext uri="{BB962C8B-B14F-4D97-AF65-F5344CB8AC3E}">
        <p14:creationId xmlns:p14="http://schemas.microsoft.com/office/powerpoint/2010/main" val="58649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1775CE9-28C0-416B-9C5D-A59C2272E0B0}" type="datetimeFigureOut">
              <a:rPr lang="it-IT" smtClean="0"/>
              <a:t>09/03/2024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64753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1775CE9-28C0-416B-9C5D-A59C2272E0B0}" type="datetimeFigureOut">
              <a:rPr lang="it-IT" smtClean="0"/>
              <a:t>09/03/2024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D12EAB-7703-4BA2-8E65-DC6FDCE4124D}" type="slidenum">
              <a:rPr lang="it-IT" smtClean="0"/>
              <a:t>‹N›</a:t>
            </a:fld>
            <a:endParaRPr lang="it-IT"/>
          </a:p>
        </p:txBody>
      </p:sp>
    </p:spTree>
    <p:extLst>
      <p:ext uri="{BB962C8B-B14F-4D97-AF65-F5344CB8AC3E}">
        <p14:creationId xmlns:p14="http://schemas.microsoft.com/office/powerpoint/2010/main" val="52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1775CE9-28C0-416B-9C5D-A59C2272E0B0}" type="datetimeFigureOut">
              <a:rPr lang="it-IT" smtClean="0"/>
              <a:t>09/03/2024</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DD12EAB-7703-4BA2-8E65-DC6FDCE4124D}" type="slidenum">
              <a:rPr lang="it-IT" smtClean="0"/>
              <a:t>‹N›</a:t>
            </a:fld>
            <a:endParaRPr lang="it-IT"/>
          </a:p>
        </p:txBody>
      </p:sp>
    </p:spTree>
    <p:extLst>
      <p:ext uri="{BB962C8B-B14F-4D97-AF65-F5344CB8AC3E}">
        <p14:creationId xmlns:p14="http://schemas.microsoft.com/office/powerpoint/2010/main" val="2605519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376EC8A-5430-4D63-B460-B75F95B18C6A}"/>
              </a:ext>
            </a:extLst>
          </p:cNvPr>
          <p:cNvSpPr txBox="1"/>
          <p:nvPr/>
        </p:nvSpPr>
        <p:spPr>
          <a:xfrm>
            <a:off x="1396383" y="4320075"/>
            <a:ext cx="10255347" cy="1200329"/>
          </a:xfrm>
          <a:prstGeom prst="rect">
            <a:avLst/>
          </a:prstGeom>
          <a:noFill/>
        </p:spPr>
        <p:txBody>
          <a:bodyPr wrap="square" rtlCol="0">
            <a:spAutoFit/>
          </a:bodyPr>
          <a:lstStyle/>
          <a:p>
            <a:pPr algn="ctr"/>
            <a:r>
              <a:rPr lang="it-IT" sz="3600" b="1" dirty="0">
                <a:solidFill>
                  <a:srgbClr val="002060"/>
                </a:solidFill>
              </a:rPr>
              <a:t>Progetto STEM congiunto: </a:t>
            </a:r>
          </a:p>
          <a:p>
            <a:pPr algn="ctr"/>
            <a:r>
              <a:rPr lang="it-IT" sz="3600" b="1" dirty="0">
                <a:solidFill>
                  <a:srgbClr val="002060"/>
                </a:solidFill>
              </a:rPr>
              <a:t>Attività di Laboratorio</a:t>
            </a:r>
          </a:p>
        </p:txBody>
      </p:sp>
      <p:sp>
        <p:nvSpPr>
          <p:cNvPr id="4" name="CasellaDiTesto 3">
            <a:extLst>
              <a:ext uri="{FF2B5EF4-FFF2-40B4-BE49-F238E27FC236}">
                <a16:creationId xmlns:a16="http://schemas.microsoft.com/office/drawing/2014/main" id="{DFF6319D-F58C-4309-9B70-703E46B6B23C}"/>
              </a:ext>
            </a:extLst>
          </p:cNvPr>
          <p:cNvSpPr txBox="1"/>
          <p:nvPr/>
        </p:nvSpPr>
        <p:spPr>
          <a:xfrm>
            <a:off x="8108360" y="5938092"/>
            <a:ext cx="3879870" cy="738664"/>
          </a:xfrm>
          <a:prstGeom prst="rect">
            <a:avLst/>
          </a:prstGeom>
          <a:noFill/>
        </p:spPr>
        <p:txBody>
          <a:bodyPr wrap="square" rtlCol="0">
            <a:spAutoFit/>
          </a:bodyPr>
          <a:lstStyle/>
          <a:p>
            <a:r>
              <a:rPr lang="it-IT" sz="1400" dirty="0">
                <a:solidFill>
                  <a:srgbClr val="002060"/>
                </a:solidFill>
              </a:rPr>
              <a:t>Professori:</a:t>
            </a:r>
          </a:p>
          <a:p>
            <a:pPr marL="285750" indent="-285750">
              <a:buFont typeface="Arial" panose="020B0604020202020204" pitchFamily="34" charset="0"/>
              <a:buChar char="•"/>
            </a:pPr>
            <a:r>
              <a:rPr lang="it-IT" sz="1400" dirty="0">
                <a:solidFill>
                  <a:srgbClr val="002060"/>
                </a:solidFill>
              </a:rPr>
              <a:t>Alessandro Dovere (Matematica)</a:t>
            </a:r>
          </a:p>
          <a:p>
            <a:pPr marL="285750" indent="-285750">
              <a:buFont typeface="Arial" panose="020B0604020202020204" pitchFamily="34" charset="0"/>
              <a:buChar char="•"/>
            </a:pPr>
            <a:r>
              <a:rPr lang="it-IT" sz="1400" dirty="0">
                <a:solidFill>
                  <a:srgbClr val="002060"/>
                </a:solidFill>
              </a:rPr>
              <a:t>Giuseppina Tufano (Informatica)</a:t>
            </a:r>
          </a:p>
        </p:txBody>
      </p:sp>
      <p:pic>
        <p:nvPicPr>
          <p:cNvPr id="1026" name="Picture 2" descr="Portrait of Fra Luca Pacioli - Jacopo de&amp;#39; Barbari (attr.) — Google Arts &amp;amp;  Culture">
            <a:extLst>
              <a:ext uri="{FF2B5EF4-FFF2-40B4-BE49-F238E27FC236}">
                <a16:creationId xmlns:a16="http://schemas.microsoft.com/office/drawing/2014/main" id="{359CE7CA-C43C-4F63-BBBB-90141D780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11" t="5330" r="34379" b="41271"/>
          <a:stretch/>
        </p:blipFill>
        <p:spPr bwMode="auto">
          <a:xfrm>
            <a:off x="9673709" y="1556489"/>
            <a:ext cx="1857375" cy="2466976"/>
          </a:xfrm>
          <a:prstGeom prst="rect">
            <a:avLst/>
          </a:prstGeom>
          <a:noFill/>
          <a:effectLst>
            <a:outerShdw blurRad="50800" dist="635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401A18D-D00F-420C-B6AA-F5C5A6DDC6A4}"/>
              </a:ext>
            </a:extLst>
          </p:cNvPr>
          <p:cNvSpPr txBox="1"/>
          <p:nvPr/>
        </p:nvSpPr>
        <p:spPr>
          <a:xfrm>
            <a:off x="1544070" y="6122758"/>
            <a:ext cx="4551930" cy="369332"/>
          </a:xfrm>
          <a:prstGeom prst="rect">
            <a:avLst/>
          </a:prstGeom>
          <a:noFill/>
        </p:spPr>
        <p:txBody>
          <a:bodyPr wrap="square" rtlCol="0">
            <a:spAutoFit/>
          </a:bodyPr>
          <a:lstStyle/>
          <a:p>
            <a:r>
              <a:rPr lang="it-IT" dirty="0">
                <a:solidFill>
                  <a:srgbClr val="002060"/>
                </a:solidFill>
              </a:rPr>
              <a:t>Sant’Anastasia (NA), 12 Marzo 2024</a:t>
            </a:r>
          </a:p>
        </p:txBody>
      </p:sp>
      <p:pic>
        <p:nvPicPr>
          <p:cNvPr id="7" name="Immagine 6">
            <a:extLst>
              <a:ext uri="{FF2B5EF4-FFF2-40B4-BE49-F238E27FC236}">
                <a16:creationId xmlns:a16="http://schemas.microsoft.com/office/drawing/2014/main" id="{84B5AF7E-37AD-AA96-0E8C-8B64CD93B4E5}"/>
              </a:ext>
            </a:extLst>
          </p:cNvPr>
          <p:cNvPicPr>
            <a:picLocks noChangeAspect="1"/>
          </p:cNvPicPr>
          <p:nvPr/>
        </p:nvPicPr>
        <p:blipFill rotWithShape="1">
          <a:blip r:embed="rId3"/>
          <a:srcRect l="14140" t="22767" r="8771" b="68651"/>
          <a:stretch/>
        </p:blipFill>
        <p:spPr>
          <a:xfrm>
            <a:off x="592835" y="678359"/>
            <a:ext cx="9398834" cy="551552"/>
          </a:xfrm>
          <a:prstGeom prst="rect">
            <a:avLst/>
          </a:prstGeom>
        </p:spPr>
      </p:pic>
      <p:pic>
        <p:nvPicPr>
          <p:cNvPr id="9" name="Immagine 8">
            <a:extLst>
              <a:ext uri="{FF2B5EF4-FFF2-40B4-BE49-F238E27FC236}">
                <a16:creationId xmlns:a16="http://schemas.microsoft.com/office/drawing/2014/main" id="{FC8E4F73-9717-9FE3-69CD-3B9B3E533DEC}"/>
              </a:ext>
            </a:extLst>
          </p:cNvPr>
          <p:cNvPicPr>
            <a:picLocks noChangeAspect="1"/>
          </p:cNvPicPr>
          <p:nvPr/>
        </p:nvPicPr>
        <p:blipFill rotWithShape="1">
          <a:blip r:embed="rId3"/>
          <a:srcRect l="62665" t="52318" r="8647" b="36134"/>
          <a:stretch/>
        </p:blipFill>
        <p:spPr>
          <a:xfrm>
            <a:off x="1156727" y="1529282"/>
            <a:ext cx="4135525" cy="877429"/>
          </a:xfrm>
          <a:prstGeom prst="rect">
            <a:avLst/>
          </a:prstGeom>
        </p:spPr>
      </p:pic>
      <p:pic>
        <p:nvPicPr>
          <p:cNvPr id="13" name="Immagine 12">
            <a:extLst>
              <a:ext uri="{FF2B5EF4-FFF2-40B4-BE49-F238E27FC236}">
                <a16:creationId xmlns:a16="http://schemas.microsoft.com/office/drawing/2014/main" id="{43343DF4-36AF-FEB1-CBDB-D7E64C49A7CF}"/>
              </a:ext>
            </a:extLst>
          </p:cNvPr>
          <p:cNvPicPr>
            <a:picLocks noChangeAspect="1"/>
          </p:cNvPicPr>
          <p:nvPr/>
        </p:nvPicPr>
        <p:blipFill rotWithShape="1">
          <a:blip r:embed="rId4"/>
          <a:srcRect l="6516" t="24166" r="57290" b="54403"/>
          <a:stretch/>
        </p:blipFill>
        <p:spPr>
          <a:xfrm>
            <a:off x="5578924" y="2454676"/>
            <a:ext cx="4412745" cy="1377197"/>
          </a:xfrm>
          <a:prstGeom prst="rect">
            <a:avLst/>
          </a:prstGeom>
        </p:spPr>
      </p:pic>
    </p:spTree>
    <p:extLst>
      <p:ext uri="{BB962C8B-B14F-4D97-AF65-F5344CB8AC3E}">
        <p14:creationId xmlns:p14="http://schemas.microsoft.com/office/powerpoint/2010/main" val="384729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CAFC4-2416-5096-7F19-B593913BCE01}"/>
            </a:ext>
          </a:extLst>
        </p:cNvPr>
        <p:cNvGrpSpPr/>
        <p:nvPr/>
      </p:nvGrpSpPr>
      <p:grpSpPr>
        <a:xfrm>
          <a:off x="0" y="0"/>
          <a:ext cx="0" cy="0"/>
          <a:chOff x="0" y="0"/>
          <a:chExt cx="0" cy="0"/>
        </a:xfrm>
      </p:grpSpPr>
      <p:sp>
        <p:nvSpPr>
          <p:cNvPr id="10" name="Rettangolo con angoli arrotondati 9">
            <a:extLst>
              <a:ext uri="{FF2B5EF4-FFF2-40B4-BE49-F238E27FC236}">
                <a16:creationId xmlns:a16="http://schemas.microsoft.com/office/drawing/2014/main" id="{C0C1F728-D639-87DA-D22E-8CFA88C1ECA2}"/>
              </a:ext>
            </a:extLst>
          </p:cNvPr>
          <p:cNvSpPr/>
          <p:nvPr/>
        </p:nvSpPr>
        <p:spPr>
          <a:xfrm>
            <a:off x="3657028" y="2522155"/>
            <a:ext cx="4877944" cy="1795011"/>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a:ln w="0"/>
                <a:solidFill>
                  <a:schemeClr val="accent1"/>
                </a:solidFill>
                <a:effectLst>
                  <a:outerShdw blurRad="38100" dist="25400" dir="5400000" algn="ctr" rotWithShape="0">
                    <a:srgbClr val="6E747A">
                      <a:alpha val="43000"/>
                    </a:srgbClr>
                  </a:outerShdw>
                </a:effectLst>
              </a:rPr>
              <a:t>GRAZIE PER L’ATTENZIONE!</a:t>
            </a:r>
          </a:p>
        </p:txBody>
      </p:sp>
    </p:spTree>
    <p:extLst>
      <p:ext uri="{BB962C8B-B14F-4D97-AF65-F5344CB8AC3E}">
        <p14:creationId xmlns:p14="http://schemas.microsoft.com/office/powerpoint/2010/main" val="268132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DD49B5F7-62D9-479E-A2A2-DBE4E11E43F8}"/>
              </a:ext>
            </a:extLst>
          </p:cNvPr>
          <p:cNvSpPr/>
          <p:nvPr/>
        </p:nvSpPr>
        <p:spPr>
          <a:xfrm>
            <a:off x="538501" y="957243"/>
            <a:ext cx="11114998" cy="4467164"/>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a:solidFill>
                  <a:srgbClr val="002060"/>
                </a:solidFill>
              </a:rPr>
              <a:t>Nelle successive slide è prevista l’indicazione di una serie di attività laboratoriali di tipo STEM, da svolgere congiuntamente da alunni delle Classi Prime del Liceo Scientifico (1A - Tradizionale e 1C - Scienze Applicate) e alcune Classi Terze dell’Istituto Comprensivo Tenente Mario De Rosa.</a:t>
            </a:r>
          </a:p>
          <a:p>
            <a:r>
              <a:rPr lang="it-IT" sz="2400" dirty="0">
                <a:solidFill>
                  <a:srgbClr val="002060"/>
                </a:solidFill>
              </a:rPr>
              <a:t>Requisiti:</a:t>
            </a:r>
          </a:p>
          <a:p>
            <a:pPr marL="285750" indent="-285750">
              <a:buFont typeface="Arial" panose="020B0604020202020204" pitchFamily="34" charset="0"/>
              <a:buChar char="•"/>
            </a:pPr>
            <a:r>
              <a:rPr lang="it-IT" sz="2400" dirty="0">
                <a:solidFill>
                  <a:srgbClr val="002060"/>
                </a:solidFill>
              </a:rPr>
              <a:t>PC con Browser Google Chrome</a:t>
            </a:r>
          </a:p>
          <a:p>
            <a:pPr marL="285750" indent="-285750">
              <a:buFont typeface="Arial" panose="020B0604020202020204" pitchFamily="34" charset="0"/>
              <a:buChar char="•"/>
            </a:pPr>
            <a:r>
              <a:rPr lang="it-IT" sz="2400" dirty="0">
                <a:solidFill>
                  <a:srgbClr val="002060"/>
                </a:solidFill>
              </a:rPr>
              <a:t>Due alunni per PC, preferibilmente un alunno della classe Prima Liceo e uno della Terza Media</a:t>
            </a:r>
          </a:p>
          <a:p>
            <a:pPr marL="285750" indent="-285750">
              <a:buFont typeface="Arial" panose="020B0604020202020204" pitchFamily="34" charset="0"/>
              <a:buChar char="•"/>
            </a:pPr>
            <a:r>
              <a:rPr lang="it-IT" sz="2400" dirty="0">
                <a:solidFill>
                  <a:srgbClr val="002060"/>
                </a:solidFill>
              </a:rPr>
              <a:t>…Tanta buona volontà!</a:t>
            </a:r>
          </a:p>
        </p:txBody>
      </p:sp>
      <p:sp>
        <p:nvSpPr>
          <p:cNvPr id="4" name="Rettangolo 3">
            <a:extLst>
              <a:ext uri="{FF2B5EF4-FFF2-40B4-BE49-F238E27FC236}">
                <a16:creationId xmlns:a16="http://schemas.microsoft.com/office/drawing/2014/main" id="{85CF7FD5-9A7D-4698-9974-F3B422AA1B3A}"/>
              </a:ext>
            </a:extLst>
          </p:cNvPr>
          <p:cNvSpPr/>
          <p:nvPr/>
        </p:nvSpPr>
        <p:spPr>
          <a:xfrm>
            <a:off x="538501" y="178214"/>
            <a:ext cx="2905739" cy="618979"/>
          </a:xfrm>
          <a:prstGeom prst="rect">
            <a:avLst/>
          </a:prstGeom>
          <a:solidFill>
            <a:schemeClr val="accent5">
              <a:lumMod val="20000"/>
              <a:lumOff val="80000"/>
            </a:schemeClr>
          </a:solidFill>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002060"/>
                </a:solidFill>
              </a:rPr>
              <a:t>Proposte laboratoriali</a:t>
            </a:r>
          </a:p>
        </p:txBody>
      </p:sp>
    </p:spTree>
    <p:extLst>
      <p:ext uri="{BB962C8B-B14F-4D97-AF65-F5344CB8AC3E}">
        <p14:creationId xmlns:p14="http://schemas.microsoft.com/office/powerpoint/2010/main" val="40574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E9805-BD17-FD41-0CF9-FB0DF99ECFFD}"/>
            </a:ext>
          </a:extLst>
        </p:cNvPr>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C1EED2D2-C1CE-CEEA-C012-31AAA5088CE2}"/>
              </a:ext>
            </a:extLst>
          </p:cNvPr>
          <p:cNvSpPr/>
          <p:nvPr/>
        </p:nvSpPr>
        <p:spPr>
          <a:xfrm>
            <a:off x="538501" y="957243"/>
            <a:ext cx="11114998" cy="5474554"/>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Gli alunni aprono Google Chrome ed effettuano accesso con le proprie credenziali a GOOGLE Workspace dell’Istituto, in modo che l’attività resti registrata.</a:t>
            </a:r>
          </a:p>
          <a:p>
            <a:r>
              <a:rPr lang="it-IT" dirty="0">
                <a:solidFill>
                  <a:srgbClr val="002060"/>
                </a:solidFill>
              </a:rPr>
              <a:t>Aprono Fogli di Google, sotto la supervisione degli insegnanti, che spiegano in parole semplici le principali funzionalità dei Fogli di Calcolo.</a:t>
            </a:r>
          </a:p>
          <a:p>
            <a:endParaRPr lang="it-IT" dirty="0">
              <a:solidFill>
                <a:srgbClr val="002060"/>
              </a:solidFill>
            </a:endParaRPr>
          </a:p>
          <a:p>
            <a:r>
              <a:rPr lang="it-IT" dirty="0">
                <a:solidFill>
                  <a:srgbClr val="002060"/>
                </a:solidFill>
              </a:rPr>
              <a:t>Che cosa si intende per foglio di calcolo?</a:t>
            </a:r>
          </a:p>
          <a:p>
            <a:pPr marL="285750" indent="-285750">
              <a:buFont typeface="Wingdings" panose="05000000000000000000" pitchFamily="2" charset="2"/>
              <a:buChar char="q"/>
            </a:pPr>
            <a:r>
              <a:rPr lang="it-IT" dirty="0">
                <a:solidFill>
                  <a:srgbClr val="002060"/>
                </a:solidFill>
              </a:rPr>
              <a:t>È un programma che permette di effettuare calcoli, elaborare dati e tracciare efficaci rappresentazioni grafiche. Il principio su cui si basa il foglio di calcolo è semplice: fornire una tabella, detta anche foglio di lavoro, formata da celle in cui si possono inserire dati, numeri o formule.</a:t>
            </a:r>
          </a:p>
          <a:p>
            <a:endParaRPr lang="it-IT" dirty="0">
              <a:solidFill>
                <a:srgbClr val="002060"/>
              </a:solidFill>
            </a:endParaRPr>
          </a:p>
          <a:p>
            <a:r>
              <a:rPr lang="it-IT" dirty="0">
                <a:solidFill>
                  <a:srgbClr val="002060"/>
                </a:solidFill>
              </a:rPr>
              <a:t>Successivamente gli alunni ricevono un dado, messo a</a:t>
            </a:r>
          </a:p>
          <a:p>
            <a:r>
              <a:rPr lang="it-IT" dirty="0">
                <a:solidFill>
                  <a:srgbClr val="002060"/>
                </a:solidFill>
              </a:rPr>
              <a:t>disposizione dai docenti.</a:t>
            </a:r>
          </a:p>
          <a:p>
            <a:r>
              <a:rPr lang="it-IT" dirty="0">
                <a:solidFill>
                  <a:srgbClr val="002060"/>
                </a:solidFill>
              </a:rPr>
              <a:t>L’attività consiste nel lanciare il dado ripetutamente</a:t>
            </a:r>
          </a:p>
          <a:p>
            <a:r>
              <a:rPr lang="it-IT" dirty="0">
                <a:solidFill>
                  <a:srgbClr val="002060"/>
                </a:solidFill>
              </a:rPr>
              <a:t>e riportare in tabella quante volte esce ciascuna faccia</a:t>
            </a:r>
          </a:p>
          <a:p>
            <a:r>
              <a:rPr lang="it-IT" dirty="0">
                <a:solidFill>
                  <a:srgbClr val="002060"/>
                </a:solidFill>
              </a:rPr>
              <a:t>creando una colonna con i numeri da 1 a 6 e riportando</a:t>
            </a:r>
          </a:p>
          <a:p>
            <a:r>
              <a:rPr lang="it-IT" dirty="0">
                <a:solidFill>
                  <a:srgbClr val="002060"/>
                </a:solidFill>
              </a:rPr>
              <a:t>il numero di esiti.</a:t>
            </a:r>
          </a:p>
        </p:txBody>
      </p:sp>
      <p:sp>
        <p:nvSpPr>
          <p:cNvPr id="4" name="Rettangolo 3">
            <a:extLst>
              <a:ext uri="{FF2B5EF4-FFF2-40B4-BE49-F238E27FC236}">
                <a16:creationId xmlns:a16="http://schemas.microsoft.com/office/drawing/2014/main" id="{E58DE9CC-2525-12B4-DBA7-5C06CF802FFC}"/>
              </a:ext>
            </a:extLst>
          </p:cNvPr>
          <p:cNvSpPr/>
          <p:nvPr/>
        </p:nvSpPr>
        <p:spPr>
          <a:xfrm>
            <a:off x="538501" y="178214"/>
            <a:ext cx="5800306" cy="618979"/>
          </a:xfrm>
          <a:prstGeom prst="rect">
            <a:avLst/>
          </a:prstGeom>
          <a:solidFill>
            <a:schemeClr val="accent5">
              <a:lumMod val="20000"/>
              <a:lumOff val="80000"/>
            </a:schemeClr>
          </a:solidFill>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002060"/>
                </a:solidFill>
              </a:rPr>
              <a:t>Attività 1: raccolta dati e rappresentazione</a:t>
            </a:r>
          </a:p>
        </p:txBody>
      </p:sp>
      <p:pic>
        <p:nvPicPr>
          <p:cNvPr id="1028" name="Picture 4" descr="Foglio elettronico - Wikipedia">
            <a:extLst>
              <a:ext uri="{FF2B5EF4-FFF2-40B4-BE49-F238E27FC236}">
                <a16:creationId xmlns:a16="http://schemas.microsoft.com/office/drawing/2014/main" id="{2465A0B0-EB1B-497A-625F-135FDD75F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717" y="4655626"/>
            <a:ext cx="35909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0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F32E0-CC85-18C5-1D0A-FC2E4E9CC60F}"/>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79399A48-7836-8CF5-AD5A-616D1053930B}"/>
              </a:ext>
            </a:extLst>
          </p:cNvPr>
          <p:cNvSpPr/>
          <p:nvPr/>
        </p:nvSpPr>
        <p:spPr>
          <a:xfrm>
            <a:off x="538501" y="178214"/>
            <a:ext cx="5800306" cy="618979"/>
          </a:xfrm>
          <a:prstGeom prst="rect">
            <a:avLst/>
          </a:prstGeom>
          <a:solidFill>
            <a:schemeClr val="accent5">
              <a:lumMod val="20000"/>
              <a:lumOff val="80000"/>
            </a:schemeClr>
          </a:solidFill>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002060"/>
                </a:solidFill>
              </a:rPr>
              <a:t>Attività 1: raccolta dati e rappresentazione</a:t>
            </a:r>
          </a:p>
        </p:txBody>
      </p:sp>
      <p:pic>
        <p:nvPicPr>
          <p:cNvPr id="5" name="Immagine 4">
            <a:extLst>
              <a:ext uri="{FF2B5EF4-FFF2-40B4-BE49-F238E27FC236}">
                <a16:creationId xmlns:a16="http://schemas.microsoft.com/office/drawing/2014/main" id="{1DF4F513-2EC4-F998-55D2-98B6CE210B47}"/>
              </a:ext>
            </a:extLst>
          </p:cNvPr>
          <p:cNvPicPr>
            <a:picLocks noChangeAspect="1"/>
          </p:cNvPicPr>
          <p:nvPr/>
        </p:nvPicPr>
        <p:blipFill>
          <a:blip r:embed="rId2"/>
          <a:stretch>
            <a:fillRect/>
          </a:stretch>
        </p:blipFill>
        <p:spPr>
          <a:xfrm>
            <a:off x="3520440" y="1232030"/>
            <a:ext cx="8336280" cy="4393940"/>
          </a:xfrm>
          <a:prstGeom prst="rect">
            <a:avLst/>
          </a:prstGeom>
        </p:spPr>
      </p:pic>
      <p:sp>
        <p:nvSpPr>
          <p:cNvPr id="6" name="Rettangolo con angoli arrotondati 5">
            <a:extLst>
              <a:ext uri="{FF2B5EF4-FFF2-40B4-BE49-F238E27FC236}">
                <a16:creationId xmlns:a16="http://schemas.microsoft.com/office/drawing/2014/main" id="{D2FC9D24-500C-B392-77EC-8B6AAE80D246}"/>
              </a:ext>
            </a:extLst>
          </p:cNvPr>
          <p:cNvSpPr/>
          <p:nvPr/>
        </p:nvSpPr>
        <p:spPr>
          <a:xfrm>
            <a:off x="538501" y="957243"/>
            <a:ext cx="2616179" cy="1633557"/>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I docenti spiegheranno come inserire un grafico utilizzando i dati inseriti</a:t>
            </a:r>
          </a:p>
        </p:txBody>
      </p:sp>
      <p:sp>
        <p:nvSpPr>
          <p:cNvPr id="7" name="Rettangolo con angoli arrotondati 6">
            <a:extLst>
              <a:ext uri="{FF2B5EF4-FFF2-40B4-BE49-F238E27FC236}">
                <a16:creationId xmlns:a16="http://schemas.microsoft.com/office/drawing/2014/main" id="{41CD4D75-0ED0-E77D-F260-2C6716FFF436}"/>
              </a:ext>
            </a:extLst>
          </p:cNvPr>
          <p:cNvSpPr/>
          <p:nvPr/>
        </p:nvSpPr>
        <p:spPr>
          <a:xfrm>
            <a:off x="538500" y="2907963"/>
            <a:ext cx="2616179" cy="1816437"/>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Discussione: introdurre il concetto di Dati, di Probabilità Empirica e di Probabilità Teorica.</a:t>
            </a:r>
          </a:p>
        </p:txBody>
      </p:sp>
      <p:sp>
        <p:nvSpPr>
          <p:cNvPr id="8" name="Rettangolo 7">
            <a:extLst>
              <a:ext uri="{FF2B5EF4-FFF2-40B4-BE49-F238E27FC236}">
                <a16:creationId xmlns:a16="http://schemas.microsoft.com/office/drawing/2014/main" id="{76FAD5D3-CFE6-66DD-13DD-AD4D5A50975F}"/>
              </a:ext>
            </a:extLst>
          </p:cNvPr>
          <p:cNvSpPr/>
          <p:nvPr/>
        </p:nvSpPr>
        <p:spPr>
          <a:xfrm>
            <a:off x="538501" y="5985976"/>
            <a:ext cx="5800306" cy="618979"/>
          </a:xfrm>
          <a:prstGeom prst="rect">
            <a:avLst/>
          </a:prstGeom>
          <a:solidFill>
            <a:schemeClr val="accent5">
              <a:lumMod val="20000"/>
              <a:lumOff val="80000"/>
            </a:schemeClr>
          </a:solidFill>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002060"/>
                </a:solidFill>
              </a:rPr>
              <a:t>Attività 1 bis: ripetere l’attività utilizzando due dadi e considerando la somma</a:t>
            </a:r>
          </a:p>
        </p:txBody>
      </p:sp>
    </p:spTree>
    <p:extLst>
      <p:ext uri="{BB962C8B-B14F-4D97-AF65-F5344CB8AC3E}">
        <p14:creationId xmlns:p14="http://schemas.microsoft.com/office/powerpoint/2010/main" val="414230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70FA-9D8A-0273-5A5E-246034A408F4}"/>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677FE72B-22E0-BF46-5AD5-02BA8CF45BB7}"/>
              </a:ext>
            </a:extLst>
          </p:cNvPr>
          <p:cNvSpPr/>
          <p:nvPr/>
        </p:nvSpPr>
        <p:spPr>
          <a:xfrm>
            <a:off x="538501" y="178214"/>
            <a:ext cx="5800306" cy="618979"/>
          </a:xfrm>
          <a:prstGeom prst="rect">
            <a:avLst/>
          </a:prstGeom>
          <a:solidFill>
            <a:schemeClr val="accent5">
              <a:lumMod val="20000"/>
              <a:lumOff val="80000"/>
            </a:schemeClr>
          </a:solidFill>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002060"/>
                </a:solidFill>
              </a:rPr>
              <a:t>Attività 2: rappresentazione di Relazioni</a:t>
            </a:r>
          </a:p>
        </p:txBody>
      </p:sp>
      <p:sp>
        <p:nvSpPr>
          <p:cNvPr id="2" name="Rettangolo con angoli arrotondati 1">
            <a:extLst>
              <a:ext uri="{FF2B5EF4-FFF2-40B4-BE49-F238E27FC236}">
                <a16:creationId xmlns:a16="http://schemas.microsoft.com/office/drawing/2014/main" id="{01157BE7-576A-54B3-B9C2-C30CE4583D55}"/>
              </a:ext>
            </a:extLst>
          </p:cNvPr>
          <p:cNvSpPr/>
          <p:nvPr/>
        </p:nvSpPr>
        <p:spPr>
          <a:xfrm>
            <a:off x="538501" y="957243"/>
            <a:ext cx="11114998" cy="3416637"/>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Una Relazione tra Grandezze è un legame matematico tra due entità fisicamente presenti nel mondo reale.</a:t>
            </a:r>
          </a:p>
          <a:p>
            <a:r>
              <a:rPr lang="it-IT" dirty="0">
                <a:solidFill>
                  <a:srgbClr val="002060"/>
                </a:solidFill>
              </a:rPr>
              <a:t>Teniamo presente che il mondo che ci circonda, fatto scoperto da Galileo Galilei, è per la maggior parte soggetto a leggi matematiche che collegano fenomeni a volte apparentemente diversi e indipendenti.</a:t>
            </a:r>
          </a:p>
          <a:p>
            <a:r>
              <a:rPr lang="it-IT" dirty="0">
                <a:solidFill>
                  <a:srgbClr val="002060"/>
                </a:solidFill>
              </a:rPr>
              <a:t>L’indagine scientifica consiste nel ricercare i legami tra le suddette grandezze, espressi in forma matematica.</a:t>
            </a:r>
          </a:p>
          <a:p>
            <a:r>
              <a:rPr lang="it-IT" dirty="0">
                <a:solidFill>
                  <a:srgbClr val="002060"/>
                </a:solidFill>
              </a:rPr>
              <a:t>Ovviamente, una premessa è che le grandezze siano misurabili (cosa significa misurare?), dopodiché riporteremo le misure su un grafico per poterle rappresentare e studiare.</a:t>
            </a:r>
          </a:p>
          <a:p>
            <a:r>
              <a:rPr lang="it-IT" dirty="0">
                <a:solidFill>
                  <a:srgbClr val="002060"/>
                </a:solidFill>
              </a:rPr>
              <a:t>Ricordiamo che i modelli possono essere deterministici o aleatori (</a:t>
            </a:r>
            <a:r>
              <a:rPr lang="it-IT" u="sng" dirty="0">
                <a:solidFill>
                  <a:srgbClr val="002060"/>
                </a:solidFill>
              </a:rPr>
              <a:t>spiegare bene i termini utilizzati</a:t>
            </a:r>
            <a:r>
              <a:rPr lang="it-IT" dirty="0">
                <a:solidFill>
                  <a:srgbClr val="002060"/>
                </a:solidFill>
              </a:rPr>
              <a:t>).</a:t>
            </a:r>
          </a:p>
        </p:txBody>
      </p:sp>
      <p:sp>
        <p:nvSpPr>
          <p:cNvPr id="3" name="Rettangolo con angoli arrotondati 2">
            <a:extLst>
              <a:ext uri="{FF2B5EF4-FFF2-40B4-BE49-F238E27FC236}">
                <a16:creationId xmlns:a16="http://schemas.microsoft.com/office/drawing/2014/main" id="{4B19A587-0704-2FA3-4D67-33467A16B2EC}"/>
              </a:ext>
            </a:extLst>
          </p:cNvPr>
          <p:cNvSpPr/>
          <p:nvPr/>
        </p:nvSpPr>
        <p:spPr>
          <a:xfrm>
            <a:off x="538501" y="4678680"/>
            <a:ext cx="11114998" cy="1772506"/>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Per rappresentare le grandezze occorrono le cosiddette INCOGNITE o VARIABILI: questo perché una grandezza, prima della misura, non ha un valore determinato, inoltre il valore della grandezza può variare nel tempo. Infine, il valore della variabile può essere determinato anche da una decisione che può prendere l’essere umano in funzione, ad esempio, dell’utilità personale o sociale.</a:t>
            </a:r>
          </a:p>
        </p:txBody>
      </p:sp>
    </p:spTree>
    <p:extLst>
      <p:ext uri="{BB962C8B-B14F-4D97-AF65-F5344CB8AC3E}">
        <p14:creationId xmlns:p14="http://schemas.microsoft.com/office/powerpoint/2010/main" val="239290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908B7-4169-5318-2544-6DAE2961AA0F}"/>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665C8933-6401-A2AF-9975-FC20491AD8C4}"/>
              </a:ext>
            </a:extLst>
          </p:cNvPr>
          <p:cNvSpPr/>
          <p:nvPr/>
        </p:nvSpPr>
        <p:spPr>
          <a:xfrm>
            <a:off x="538501" y="178214"/>
            <a:ext cx="5800306" cy="618979"/>
          </a:xfrm>
          <a:prstGeom prst="rect">
            <a:avLst/>
          </a:prstGeom>
          <a:solidFill>
            <a:schemeClr val="accent5">
              <a:lumMod val="20000"/>
              <a:lumOff val="80000"/>
            </a:schemeClr>
          </a:solidFill>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002060"/>
                </a:solidFill>
              </a:rPr>
              <a:t>Attività 2: rappresentazione di Relazioni</a:t>
            </a:r>
          </a:p>
        </p:txBody>
      </p:sp>
      <p:sp>
        <p:nvSpPr>
          <p:cNvPr id="5" name="Rettangolo con angoli arrotondati 4">
            <a:extLst>
              <a:ext uri="{FF2B5EF4-FFF2-40B4-BE49-F238E27FC236}">
                <a16:creationId xmlns:a16="http://schemas.microsoft.com/office/drawing/2014/main" id="{554F4827-C53D-0626-4D22-69EC824D9B29}"/>
              </a:ext>
            </a:extLst>
          </p:cNvPr>
          <p:cNvSpPr/>
          <p:nvPr/>
        </p:nvSpPr>
        <p:spPr>
          <a:xfrm>
            <a:off x="538501" y="1249680"/>
            <a:ext cx="11114998" cy="1386840"/>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ESEMPIO 1:</a:t>
            </a:r>
          </a:p>
          <a:p>
            <a:r>
              <a:rPr lang="it-IT" dirty="0">
                <a:solidFill>
                  <a:srgbClr val="002060"/>
                </a:solidFill>
              </a:rPr>
              <a:t>Un commerciante ha un costo fisso di €1.000 mensili, inoltre acquista cellulari ad un prezzo di €120 cadauno. Quali sono i suoi costi (utilizzare la variabile Y) in funzione del numero di cellulari acquistati (utilizzare la variabile X)?</a:t>
            </a:r>
          </a:p>
        </p:txBody>
      </p:sp>
      <p:sp>
        <p:nvSpPr>
          <p:cNvPr id="6" name="Rettangolo con angoli arrotondati 5">
            <a:extLst>
              <a:ext uri="{FF2B5EF4-FFF2-40B4-BE49-F238E27FC236}">
                <a16:creationId xmlns:a16="http://schemas.microsoft.com/office/drawing/2014/main" id="{3324AF89-DBE3-C92A-1329-06BB280DFCE5}"/>
              </a:ext>
            </a:extLst>
          </p:cNvPr>
          <p:cNvSpPr/>
          <p:nvPr/>
        </p:nvSpPr>
        <p:spPr>
          <a:xfrm>
            <a:off x="538501" y="2834640"/>
            <a:ext cx="3088619" cy="3733800"/>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SOLUZIONE:</a:t>
            </a:r>
          </a:p>
          <a:p>
            <a:r>
              <a:rPr lang="it-IT" dirty="0">
                <a:solidFill>
                  <a:srgbClr val="002060"/>
                </a:solidFill>
              </a:rPr>
              <a:t>Possiamo rappresentare mediante una tabella la relazione indicata (il Docente può mostrare come generare automaticamente righe della tabella mediante le formule del Foglio Google). Il grafico arriva a 24 unità.</a:t>
            </a:r>
          </a:p>
        </p:txBody>
      </p:sp>
      <p:graphicFrame>
        <p:nvGraphicFramePr>
          <p:cNvPr id="7" name="Tabella 6">
            <a:extLst>
              <a:ext uri="{FF2B5EF4-FFF2-40B4-BE49-F238E27FC236}">
                <a16:creationId xmlns:a16="http://schemas.microsoft.com/office/drawing/2014/main" id="{2C37797C-88E0-4C76-639C-D56C4B351176}"/>
              </a:ext>
            </a:extLst>
          </p:cNvPr>
          <p:cNvGraphicFramePr>
            <a:graphicFrameLocks noGrp="1"/>
          </p:cNvGraphicFramePr>
          <p:nvPr>
            <p:extLst>
              <p:ext uri="{D42A27DB-BD31-4B8C-83A1-F6EECF244321}">
                <p14:modId xmlns:p14="http://schemas.microsoft.com/office/powerpoint/2010/main" val="3771665834"/>
              </p:ext>
            </p:extLst>
          </p:nvPr>
        </p:nvGraphicFramePr>
        <p:xfrm>
          <a:off x="3935781" y="2819400"/>
          <a:ext cx="1962150" cy="3749040"/>
        </p:xfrm>
        <a:graphic>
          <a:graphicData uri="http://schemas.openxmlformats.org/drawingml/2006/table">
            <a:tbl>
              <a:tblPr/>
              <a:tblGrid>
                <a:gridCol w="1009650">
                  <a:extLst>
                    <a:ext uri="{9D8B030D-6E8A-4147-A177-3AD203B41FA5}">
                      <a16:colId xmlns:a16="http://schemas.microsoft.com/office/drawing/2014/main" val="2844213637"/>
                    </a:ext>
                  </a:extLst>
                </a:gridCol>
                <a:gridCol w="952500">
                  <a:extLst>
                    <a:ext uri="{9D8B030D-6E8A-4147-A177-3AD203B41FA5}">
                      <a16:colId xmlns:a16="http://schemas.microsoft.com/office/drawing/2014/main" val="3123269345"/>
                    </a:ext>
                  </a:extLst>
                </a:gridCol>
              </a:tblGrid>
              <a:tr h="200025">
                <a:tc>
                  <a:txBody>
                    <a:bodyPr/>
                    <a:lstStyle/>
                    <a:p>
                      <a:pPr algn="ctr" rtl="0" fontAlgn="b"/>
                      <a:r>
                        <a:rPr lang="it-IT" dirty="0">
                          <a:effectLst/>
                        </a:rPr>
                        <a:t>X</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25614554"/>
                  </a:ext>
                </a:extLst>
              </a:tr>
              <a:tr h="200025">
                <a:tc>
                  <a:txBody>
                    <a:bodyPr/>
                    <a:lstStyle/>
                    <a:p>
                      <a:pPr algn="ctr" rtl="0" fontAlgn="b"/>
                      <a:r>
                        <a:rPr lang="it-IT">
                          <a:effectLst/>
                        </a:rPr>
                        <a:t>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75605634"/>
                  </a:ext>
                </a:extLst>
              </a:tr>
              <a:tr h="200025">
                <a:tc>
                  <a:txBody>
                    <a:bodyPr/>
                    <a:lstStyle/>
                    <a:p>
                      <a:pPr algn="ctr" rtl="0" fontAlgn="b"/>
                      <a:r>
                        <a:rPr lang="it-IT">
                          <a:effectLst/>
                        </a:rPr>
                        <a:t>1</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1120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31696183"/>
                  </a:ext>
                </a:extLst>
              </a:tr>
              <a:tr h="200025">
                <a:tc>
                  <a:txBody>
                    <a:bodyPr/>
                    <a:lstStyle/>
                    <a:p>
                      <a:pPr algn="ctr" rtl="0" fontAlgn="b"/>
                      <a:r>
                        <a:rPr lang="it-IT">
                          <a:effectLst/>
                        </a:rPr>
                        <a:t>2</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1240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94475986"/>
                  </a:ext>
                </a:extLst>
              </a:tr>
              <a:tr h="200025">
                <a:tc>
                  <a:txBody>
                    <a:bodyPr/>
                    <a:lstStyle/>
                    <a:p>
                      <a:pPr algn="ctr" rtl="0" fontAlgn="b"/>
                      <a:r>
                        <a:rPr lang="it-IT">
                          <a:effectLst/>
                        </a:rPr>
                        <a:t>3</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1360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28593277"/>
                  </a:ext>
                </a:extLst>
              </a:tr>
              <a:tr h="200025">
                <a:tc>
                  <a:txBody>
                    <a:bodyPr/>
                    <a:lstStyle/>
                    <a:p>
                      <a:pPr algn="ctr" rtl="0" fontAlgn="b"/>
                      <a:r>
                        <a:rPr lang="it-IT">
                          <a:effectLst/>
                        </a:rPr>
                        <a:t>4</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1480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566225492"/>
                  </a:ext>
                </a:extLst>
              </a:tr>
              <a:tr h="200025">
                <a:tc>
                  <a:txBody>
                    <a:bodyPr/>
                    <a:lstStyle/>
                    <a:p>
                      <a:pPr algn="ctr" rtl="0" fontAlgn="b"/>
                      <a:r>
                        <a:rPr lang="it-IT">
                          <a:effectLst/>
                        </a:rPr>
                        <a:t>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1600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53138831"/>
                  </a:ext>
                </a:extLst>
              </a:tr>
              <a:tr h="200025">
                <a:tc>
                  <a:txBody>
                    <a:bodyPr/>
                    <a:lstStyle/>
                    <a:p>
                      <a:pPr algn="ctr" rtl="0" fontAlgn="b"/>
                      <a:r>
                        <a:rPr lang="it-IT">
                          <a:effectLst/>
                        </a:rPr>
                        <a:t>6</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1720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88568954"/>
                  </a:ext>
                </a:extLst>
              </a:tr>
              <a:tr h="200025">
                <a:tc>
                  <a:txBody>
                    <a:bodyPr/>
                    <a:lstStyle/>
                    <a:p>
                      <a:pPr algn="ctr" rtl="0" fontAlgn="b"/>
                      <a:r>
                        <a:rPr lang="it-IT">
                          <a:effectLst/>
                        </a:rPr>
                        <a:t>7</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1840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40685203"/>
                  </a:ext>
                </a:extLst>
              </a:tr>
              <a:tr h="200025">
                <a:tc>
                  <a:txBody>
                    <a:bodyPr/>
                    <a:lstStyle/>
                    <a:p>
                      <a:pPr algn="ctr" rtl="0" fontAlgn="b"/>
                      <a:r>
                        <a:rPr lang="it-IT">
                          <a:effectLst/>
                        </a:rPr>
                        <a:t>8</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1960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18459251"/>
                  </a:ext>
                </a:extLst>
              </a:tr>
              <a:tr h="200025">
                <a:tc>
                  <a:txBody>
                    <a:bodyPr/>
                    <a:lstStyle/>
                    <a:p>
                      <a:pPr algn="ctr" rtl="0" fontAlgn="b"/>
                      <a:r>
                        <a:rPr lang="it-IT">
                          <a:effectLst/>
                        </a:rPr>
                        <a:t>9</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2080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0036051"/>
                  </a:ext>
                </a:extLst>
              </a:tr>
              <a:tr h="200025">
                <a:tc>
                  <a:txBody>
                    <a:bodyPr/>
                    <a:lstStyle/>
                    <a:p>
                      <a:pPr algn="ctr" rtl="0" fontAlgn="b"/>
                      <a:r>
                        <a:rPr lang="it-IT">
                          <a:effectLst/>
                        </a:rPr>
                        <a:t>10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
                      <a:r>
                        <a:rPr lang="it-IT" dirty="0">
                          <a:effectLst/>
                        </a:rPr>
                        <a:t>2200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694925"/>
                  </a:ext>
                </a:extLst>
              </a:tr>
            </a:tbl>
          </a:graphicData>
        </a:graphic>
      </p:graphicFrame>
      <p:pic>
        <p:nvPicPr>
          <p:cNvPr id="2050" name="Picture 2">
            <a:extLst>
              <a:ext uri="{FF2B5EF4-FFF2-40B4-BE49-F238E27FC236}">
                <a16:creationId xmlns:a16="http://schemas.microsoft.com/office/drawing/2014/main" id="{9631F2E7-EF0A-1F39-3D75-1CB775E0A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32288"/>
            <a:ext cx="5557499" cy="343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4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84F5A-D650-BD8E-4609-525D0E5D9291}"/>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A55FB3E7-5039-91EC-802C-DD1C95195B20}"/>
              </a:ext>
            </a:extLst>
          </p:cNvPr>
          <p:cNvSpPr/>
          <p:nvPr/>
        </p:nvSpPr>
        <p:spPr>
          <a:xfrm>
            <a:off x="538501" y="178214"/>
            <a:ext cx="5800306" cy="618979"/>
          </a:xfrm>
          <a:prstGeom prst="rect">
            <a:avLst/>
          </a:prstGeom>
          <a:solidFill>
            <a:schemeClr val="accent5">
              <a:lumMod val="20000"/>
              <a:lumOff val="80000"/>
            </a:schemeClr>
          </a:solidFill>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002060"/>
                </a:solidFill>
              </a:rPr>
              <a:t>Attività 2: rappresentazione di Relazioni</a:t>
            </a:r>
          </a:p>
        </p:txBody>
      </p:sp>
      <p:sp>
        <p:nvSpPr>
          <p:cNvPr id="5" name="Rettangolo con angoli arrotondati 4">
            <a:extLst>
              <a:ext uri="{FF2B5EF4-FFF2-40B4-BE49-F238E27FC236}">
                <a16:creationId xmlns:a16="http://schemas.microsoft.com/office/drawing/2014/main" id="{20988FD2-9B8E-F5AE-06B5-4C56CE3F569C}"/>
              </a:ext>
            </a:extLst>
          </p:cNvPr>
          <p:cNvSpPr/>
          <p:nvPr/>
        </p:nvSpPr>
        <p:spPr>
          <a:xfrm>
            <a:off x="538501" y="1249680"/>
            <a:ext cx="11114998" cy="1386840"/>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ESEMPIO 2:</a:t>
            </a:r>
          </a:p>
          <a:p>
            <a:r>
              <a:rPr lang="it-IT" dirty="0">
                <a:solidFill>
                  <a:srgbClr val="002060"/>
                </a:solidFill>
              </a:rPr>
              <a:t>Il commerciante precedente decide di vendere cellulari ad un prezzo di €180 cadauno. Quali sono i suoi ricavi (utilizzare la variabile Y) in funzione del numero di cellulari venduti (utilizzare la variabile X)?</a:t>
            </a:r>
          </a:p>
        </p:txBody>
      </p:sp>
      <p:sp>
        <p:nvSpPr>
          <p:cNvPr id="6" name="Rettangolo con angoli arrotondati 5">
            <a:extLst>
              <a:ext uri="{FF2B5EF4-FFF2-40B4-BE49-F238E27FC236}">
                <a16:creationId xmlns:a16="http://schemas.microsoft.com/office/drawing/2014/main" id="{52E1D7F8-68E5-1BD7-AD63-BCA5C16D3043}"/>
              </a:ext>
            </a:extLst>
          </p:cNvPr>
          <p:cNvSpPr/>
          <p:nvPr/>
        </p:nvSpPr>
        <p:spPr>
          <a:xfrm>
            <a:off x="538501" y="2834640"/>
            <a:ext cx="3088619" cy="3291840"/>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SOLUZIONE:</a:t>
            </a:r>
          </a:p>
          <a:p>
            <a:r>
              <a:rPr lang="it-IT" dirty="0">
                <a:solidFill>
                  <a:srgbClr val="002060"/>
                </a:solidFill>
              </a:rPr>
              <a:t>Possiamo rappresentare mediante una tabella la relazione indicata, analogamente a come fatto in precedenza. </a:t>
            </a:r>
          </a:p>
          <a:p>
            <a:r>
              <a:rPr lang="it-IT" dirty="0">
                <a:solidFill>
                  <a:srgbClr val="002060"/>
                </a:solidFill>
              </a:rPr>
              <a:t>Riportiamo il grafico completo a destra, fino a 24 unità</a:t>
            </a:r>
          </a:p>
        </p:txBody>
      </p:sp>
      <p:graphicFrame>
        <p:nvGraphicFramePr>
          <p:cNvPr id="2" name="Tabella 1">
            <a:extLst>
              <a:ext uri="{FF2B5EF4-FFF2-40B4-BE49-F238E27FC236}">
                <a16:creationId xmlns:a16="http://schemas.microsoft.com/office/drawing/2014/main" id="{659C4BBC-0B5B-DE4F-B81E-8BFF567C5771}"/>
              </a:ext>
            </a:extLst>
          </p:cNvPr>
          <p:cNvGraphicFramePr>
            <a:graphicFrameLocks noGrp="1"/>
          </p:cNvGraphicFramePr>
          <p:nvPr>
            <p:extLst>
              <p:ext uri="{D42A27DB-BD31-4B8C-83A1-F6EECF244321}">
                <p14:modId xmlns:p14="http://schemas.microsoft.com/office/powerpoint/2010/main" val="1298890316"/>
              </p:ext>
            </p:extLst>
          </p:nvPr>
        </p:nvGraphicFramePr>
        <p:xfrm>
          <a:off x="3880485" y="2834641"/>
          <a:ext cx="1962150" cy="3749040"/>
        </p:xfrm>
        <a:graphic>
          <a:graphicData uri="http://schemas.openxmlformats.org/drawingml/2006/table">
            <a:tbl>
              <a:tblPr/>
              <a:tblGrid>
                <a:gridCol w="1009650">
                  <a:extLst>
                    <a:ext uri="{9D8B030D-6E8A-4147-A177-3AD203B41FA5}">
                      <a16:colId xmlns:a16="http://schemas.microsoft.com/office/drawing/2014/main" val="1212274698"/>
                    </a:ext>
                  </a:extLst>
                </a:gridCol>
                <a:gridCol w="952500">
                  <a:extLst>
                    <a:ext uri="{9D8B030D-6E8A-4147-A177-3AD203B41FA5}">
                      <a16:colId xmlns:a16="http://schemas.microsoft.com/office/drawing/2014/main" val="1431743559"/>
                    </a:ext>
                  </a:extLst>
                </a:gridCol>
              </a:tblGrid>
              <a:tr h="200025">
                <a:tc>
                  <a:txBody>
                    <a:bodyPr/>
                    <a:lstStyle/>
                    <a:p>
                      <a:pPr algn="ctr" rtl="0" fontAlgn="b"/>
                      <a:r>
                        <a:rPr lang="it-IT">
                          <a:effectLst/>
                        </a:rPr>
                        <a:t>X</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064143543"/>
                  </a:ext>
                </a:extLst>
              </a:tr>
              <a:tr h="200025">
                <a:tc>
                  <a:txBody>
                    <a:bodyPr/>
                    <a:lstStyle/>
                    <a:p>
                      <a:pPr algn="ctr" rtl="0" fontAlgn="b"/>
                      <a:r>
                        <a:rPr lang="it-IT">
                          <a:effectLst/>
                        </a:rPr>
                        <a:t>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781394741"/>
                  </a:ext>
                </a:extLst>
              </a:tr>
              <a:tr h="200025">
                <a:tc>
                  <a:txBody>
                    <a:bodyPr/>
                    <a:lstStyle/>
                    <a:p>
                      <a:pPr algn="ctr" rtl="0" fontAlgn="b"/>
                      <a:r>
                        <a:rPr lang="it-IT">
                          <a:effectLst/>
                        </a:rPr>
                        <a:t>1</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02190419"/>
                  </a:ext>
                </a:extLst>
              </a:tr>
              <a:tr h="200025">
                <a:tc>
                  <a:txBody>
                    <a:bodyPr/>
                    <a:lstStyle/>
                    <a:p>
                      <a:pPr algn="ctr" rtl="0" fontAlgn="b"/>
                      <a:r>
                        <a:rPr lang="it-IT">
                          <a:effectLst/>
                        </a:rPr>
                        <a:t>2</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360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85091570"/>
                  </a:ext>
                </a:extLst>
              </a:tr>
              <a:tr h="200025">
                <a:tc>
                  <a:txBody>
                    <a:bodyPr/>
                    <a:lstStyle/>
                    <a:p>
                      <a:pPr algn="ctr" rtl="0" fontAlgn="b"/>
                      <a:r>
                        <a:rPr lang="it-IT">
                          <a:effectLst/>
                        </a:rPr>
                        <a:t>3</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540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28406692"/>
                  </a:ext>
                </a:extLst>
              </a:tr>
              <a:tr h="200025">
                <a:tc>
                  <a:txBody>
                    <a:bodyPr/>
                    <a:lstStyle/>
                    <a:p>
                      <a:pPr algn="ctr" rtl="0" fontAlgn="b"/>
                      <a:r>
                        <a:rPr lang="it-IT">
                          <a:effectLst/>
                        </a:rPr>
                        <a:t>4</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720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8747020"/>
                  </a:ext>
                </a:extLst>
              </a:tr>
              <a:tr h="200025">
                <a:tc>
                  <a:txBody>
                    <a:bodyPr/>
                    <a:lstStyle/>
                    <a:p>
                      <a:pPr algn="ctr" rtl="0" fontAlgn="b"/>
                      <a:r>
                        <a:rPr lang="it-IT">
                          <a:effectLst/>
                        </a:rPr>
                        <a:t>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900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20509775"/>
                  </a:ext>
                </a:extLst>
              </a:tr>
              <a:tr h="200025">
                <a:tc>
                  <a:txBody>
                    <a:bodyPr/>
                    <a:lstStyle/>
                    <a:p>
                      <a:pPr algn="ctr" rtl="0" fontAlgn="b"/>
                      <a:r>
                        <a:rPr lang="it-IT">
                          <a:effectLst/>
                        </a:rPr>
                        <a:t>6</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1080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34420129"/>
                  </a:ext>
                </a:extLst>
              </a:tr>
              <a:tr h="200025">
                <a:tc>
                  <a:txBody>
                    <a:bodyPr/>
                    <a:lstStyle/>
                    <a:p>
                      <a:pPr algn="ctr" rtl="0" fontAlgn="b"/>
                      <a:r>
                        <a:rPr lang="it-IT">
                          <a:effectLst/>
                        </a:rPr>
                        <a:t>7</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1260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242244905"/>
                  </a:ext>
                </a:extLst>
              </a:tr>
              <a:tr h="200025">
                <a:tc>
                  <a:txBody>
                    <a:bodyPr/>
                    <a:lstStyle/>
                    <a:p>
                      <a:pPr algn="ctr" rtl="0" fontAlgn="b"/>
                      <a:r>
                        <a:rPr lang="it-IT">
                          <a:effectLst/>
                        </a:rPr>
                        <a:t>8</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1440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06850532"/>
                  </a:ext>
                </a:extLst>
              </a:tr>
              <a:tr h="200025">
                <a:tc>
                  <a:txBody>
                    <a:bodyPr/>
                    <a:lstStyle/>
                    <a:p>
                      <a:pPr algn="ctr" rtl="0" fontAlgn="b"/>
                      <a:r>
                        <a:rPr lang="it-IT">
                          <a:effectLst/>
                        </a:rPr>
                        <a:t>9</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a:effectLst/>
                        </a:rPr>
                        <a:t>1620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21835748"/>
                  </a:ext>
                </a:extLst>
              </a:tr>
              <a:tr h="200025">
                <a:tc>
                  <a:txBody>
                    <a:bodyPr/>
                    <a:lstStyle/>
                    <a:p>
                      <a:pPr algn="ctr" rtl="0" fontAlgn="b"/>
                      <a:r>
                        <a:rPr lang="it-IT">
                          <a:effectLst/>
                        </a:rPr>
                        <a:t>10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
                      <a:r>
                        <a:rPr lang="it-IT" dirty="0">
                          <a:effectLst/>
                        </a:rPr>
                        <a:t>1800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3725678"/>
                  </a:ext>
                </a:extLst>
              </a:tr>
            </a:tbl>
          </a:graphicData>
        </a:graphic>
      </p:graphicFrame>
      <p:pic>
        <p:nvPicPr>
          <p:cNvPr id="5122" name="Picture 2">
            <a:extLst>
              <a:ext uri="{FF2B5EF4-FFF2-40B4-BE49-F238E27FC236}">
                <a16:creationId xmlns:a16="http://schemas.microsoft.com/office/drawing/2014/main" id="{D3D84F97-E412-E3B2-6D1F-2033D6706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89008"/>
            <a:ext cx="5652150" cy="349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39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D13C7-0C5D-10A1-E5A0-02C31C59B9CF}"/>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44DD1A82-B02F-D77E-D0FA-671FB5AFB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083" y="1737360"/>
            <a:ext cx="7739655" cy="478536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CBB64DC4-5454-9F24-EBD0-3F6E2086C58A}"/>
              </a:ext>
            </a:extLst>
          </p:cNvPr>
          <p:cNvSpPr/>
          <p:nvPr/>
        </p:nvSpPr>
        <p:spPr>
          <a:xfrm>
            <a:off x="538501" y="178214"/>
            <a:ext cx="5800306" cy="618979"/>
          </a:xfrm>
          <a:prstGeom prst="rect">
            <a:avLst/>
          </a:prstGeom>
          <a:solidFill>
            <a:schemeClr val="accent5">
              <a:lumMod val="20000"/>
              <a:lumOff val="80000"/>
            </a:schemeClr>
          </a:solidFill>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002060"/>
                </a:solidFill>
              </a:rPr>
              <a:t>Attività 2: rappresentazione di Relazioni</a:t>
            </a:r>
          </a:p>
        </p:txBody>
      </p:sp>
      <p:sp>
        <p:nvSpPr>
          <p:cNvPr id="5" name="Rettangolo con angoli arrotondati 4">
            <a:extLst>
              <a:ext uri="{FF2B5EF4-FFF2-40B4-BE49-F238E27FC236}">
                <a16:creationId xmlns:a16="http://schemas.microsoft.com/office/drawing/2014/main" id="{4E437E65-45B8-7469-82E5-C24B83BD19C7}"/>
              </a:ext>
            </a:extLst>
          </p:cNvPr>
          <p:cNvSpPr/>
          <p:nvPr/>
        </p:nvSpPr>
        <p:spPr>
          <a:xfrm>
            <a:off x="6771661" y="178214"/>
            <a:ext cx="3774419" cy="2336386"/>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DISCUSSIONE APERTA:</a:t>
            </a:r>
          </a:p>
          <a:p>
            <a:r>
              <a:rPr lang="it-IT" dirty="0">
                <a:solidFill>
                  <a:srgbClr val="002060"/>
                </a:solidFill>
              </a:rPr>
              <a:t>Se rappresentiamo i due grafici assieme, cosa possiamo ricavare? Per distinguere adesso costi e ricavi, utilizzeremo la variabile Z per i ricavi e lasciando Y ai costi</a:t>
            </a:r>
          </a:p>
        </p:txBody>
      </p:sp>
      <p:graphicFrame>
        <p:nvGraphicFramePr>
          <p:cNvPr id="3" name="Tabella 2">
            <a:extLst>
              <a:ext uri="{FF2B5EF4-FFF2-40B4-BE49-F238E27FC236}">
                <a16:creationId xmlns:a16="http://schemas.microsoft.com/office/drawing/2014/main" id="{18519E03-96E7-2CE2-9C7F-C3E794690BB3}"/>
              </a:ext>
            </a:extLst>
          </p:cNvPr>
          <p:cNvGraphicFramePr>
            <a:graphicFrameLocks noGrp="1"/>
          </p:cNvGraphicFramePr>
          <p:nvPr/>
        </p:nvGraphicFramePr>
        <p:xfrm>
          <a:off x="322262" y="944880"/>
          <a:ext cx="2299017" cy="5831269"/>
        </p:xfrm>
        <a:graphic>
          <a:graphicData uri="http://schemas.openxmlformats.org/drawingml/2006/table">
            <a:tbl>
              <a:tblPr/>
              <a:tblGrid>
                <a:gridCol w="526853">
                  <a:extLst>
                    <a:ext uri="{9D8B030D-6E8A-4147-A177-3AD203B41FA5}">
                      <a16:colId xmlns:a16="http://schemas.microsoft.com/office/drawing/2014/main" val="757735503"/>
                    </a:ext>
                  </a:extLst>
                </a:gridCol>
                <a:gridCol w="886082">
                  <a:extLst>
                    <a:ext uri="{9D8B030D-6E8A-4147-A177-3AD203B41FA5}">
                      <a16:colId xmlns:a16="http://schemas.microsoft.com/office/drawing/2014/main" val="3131219344"/>
                    </a:ext>
                  </a:extLst>
                </a:gridCol>
                <a:gridCol w="886082">
                  <a:extLst>
                    <a:ext uri="{9D8B030D-6E8A-4147-A177-3AD203B41FA5}">
                      <a16:colId xmlns:a16="http://schemas.microsoft.com/office/drawing/2014/main" val="4145254803"/>
                    </a:ext>
                  </a:extLst>
                </a:gridCol>
              </a:tblGrid>
              <a:tr h="126871">
                <a:tc>
                  <a:txBody>
                    <a:bodyPr/>
                    <a:lstStyle/>
                    <a:p>
                      <a:pPr algn="ctr" rtl="0" fontAlgn="b"/>
                      <a:r>
                        <a:rPr lang="it-IT" sz="1400">
                          <a:effectLst/>
                        </a:rPr>
                        <a:t>X</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Y</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Z</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32361602"/>
                  </a:ext>
                </a:extLst>
              </a:tr>
              <a:tr h="224321">
                <a:tc>
                  <a:txBody>
                    <a:bodyPr/>
                    <a:lstStyle/>
                    <a:p>
                      <a:pPr algn="ctr" rtl="0" fontAlgn="b"/>
                      <a:r>
                        <a:rPr lang="it-IT" sz="1400">
                          <a:effectLst/>
                        </a:rPr>
                        <a:t>0</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1000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75278241"/>
                  </a:ext>
                </a:extLst>
              </a:tr>
              <a:tr h="224321">
                <a:tc>
                  <a:txBody>
                    <a:bodyPr/>
                    <a:lstStyle/>
                    <a:p>
                      <a:pPr algn="ctr" rtl="0" fontAlgn="b"/>
                      <a:r>
                        <a:rPr lang="it-IT" sz="1400">
                          <a:effectLst/>
                        </a:rPr>
                        <a:t>1</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1120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180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46693873"/>
                  </a:ext>
                </a:extLst>
              </a:tr>
              <a:tr h="224321">
                <a:tc>
                  <a:txBody>
                    <a:bodyPr/>
                    <a:lstStyle/>
                    <a:p>
                      <a:pPr algn="ctr" rtl="0" fontAlgn="b"/>
                      <a:r>
                        <a:rPr lang="it-IT" sz="1400">
                          <a:effectLst/>
                        </a:rPr>
                        <a:t>2</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1240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360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11896750"/>
                  </a:ext>
                </a:extLst>
              </a:tr>
              <a:tr h="224321">
                <a:tc>
                  <a:txBody>
                    <a:bodyPr/>
                    <a:lstStyle/>
                    <a:p>
                      <a:pPr algn="ctr" rtl="0" fontAlgn="b"/>
                      <a:r>
                        <a:rPr lang="it-IT" sz="1400">
                          <a:effectLst/>
                        </a:rPr>
                        <a:t>3</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1360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540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63027963"/>
                  </a:ext>
                </a:extLst>
              </a:tr>
              <a:tr h="224321">
                <a:tc>
                  <a:txBody>
                    <a:bodyPr/>
                    <a:lstStyle/>
                    <a:p>
                      <a:pPr algn="ctr" rtl="0" fontAlgn="b"/>
                      <a:r>
                        <a:rPr lang="it-IT" sz="1400">
                          <a:effectLst/>
                        </a:rPr>
                        <a:t>4</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1480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720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64782931"/>
                  </a:ext>
                </a:extLst>
              </a:tr>
              <a:tr h="224321">
                <a:tc>
                  <a:txBody>
                    <a:bodyPr/>
                    <a:lstStyle/>
                    <a:p>
                      <a:pPr algn="ctr" rtl="0" fontAlgn="b"/>
                      <a:r>
                        <a:rPr lang="it-IT" sz="1400">
                          <a:effectLst/>
                        </a:rPr>
                        <a:t>5</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1600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900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95143676"/>
                  </a:ext>
                </a:extLst>
              </a:tr>
              <a:tr h="224321">
                <a:tc>
                  <a:txBody>
                    <a:bodyPr/>
                    <a:lstStyle/>
                    <a:p>
                      <a:pPr algn="ctr" rtl="0" fontAlgn="b"/>
                      <a:r>
                        <a:rPr lang="it-IT" sz="1400">
                          <a:effectLst/>
                        </a:rPr>
                        <a:t>6</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1720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1080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43399345"/>
                  </a:ext>
                </a:extLst>
              </a:tr>
              <a:tr h="224321">
                <a:tc>
                  <a:txBody>
                    <a:bodyPr/>
                    <a:lstStyle/>
                    <a:p>
                      <a:pPr algn="ctr" rtl="0" fontAlgn="b"/>
                      <a:r>
                        <a:rPr lang="it-IT" sz="1400">
                          <a:effectLst/>
                        </a:rPr>
                        <a:t>7</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1840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1260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2990752"/>
                  </a:ext>
                </a:extLst>
              </a:tr>
              <a:tr h="224321">
                <a:tc>
                  <a:txBody>
                    <a:bodyPr/>
                    <a:lstStyle/>
                    <a:p>
                      <a:pPr algn="ctr" rtl="0" fontAlgn="b"/>
                      <a:r>
                        <a:rPr lang="it-IT" sz="1400">
                          <a:effectLst/>
                        </a:rPr>
                        <a:t>8</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1960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1440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503693490"/>
                  </a:ext>
                </a:extLst>
              </a:tr>
              <a:tr h="224321">
                <a:tc>
                  <a:txBody>
                    <a:bodyPr/>
                    <a:lstStyle/>
                    <a:p>
                      <a:pPr algn="ctr" rtl="0" fontAlgn="b"/>
                      <a:r>
                        <a:rPr lang="it-IT" sz="1400">
                          <a:effectLst/>
                        </a:rPr>
                        <a:t>9</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2080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1620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91725524"/>
                  </a:ext>
                </a:extLst>
              </a:tr>
              <a:tr h="224321">
                <a:tc>
                  <a:txBody>
                    <a:bodyPr/>
                    <a:lstStyle/>
                    <a:p>
                      <a:pPr algn="ctr" rtl="0" fontAlgn="b"/>
                      <a:r>
                        <a:rPr lang="it-IT" sz="1400">
                          <a:effectLst/>
                        </a:rPr>
                        <a:t>10</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2200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1800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95891369"/>
                  </a:ext>
                </a:extLst>
              </a:tr>
              <a:tr h="224321">
                <a:tc>
                  <a:txBody>
                    <a:bodyPr/>
                    <a:lstStyle/>
                    <a:p>
                      <a:pPr algn="ctr" rtl="0" fontAlgn="b"/>
                      <a:r>
                        <a:rPr lang="it-IT" sz="1400">
                          <a:effectLst/>
                        </a:rPr>
                        <a:t>11</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2320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1980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15364581"/>
                  </a:ext>
                </a:extLst>
              </a:tr>
              <a:tr h="224321">
                <a:tc>
                  <a:txBody>
                    <a:bodyPr/>
                    <a:lstStyle/>
                    <a:p>
                      <a:pPr algn="ctr" rtl="0" fontAlgn="b"/>
                      <a:r>
                        <a:rPr lang="it-IT" sz="1400">
                          <a:effectLst/>
                        </a:rPr>
                        <a:t>12</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2440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2160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33098330"/>
                  </a:ext>
                </a:extLst>
              </a:tr>
              <a:tr h="224321">
                <a:tc>
                  <a:txBody>
                    <a:bodyPr/>
                    <a:lstStyle/>
                    <a:p>
                      <a:pPr algn="ctr" rtl="0" fontAlgn="b"/>
                      <a:r>
                        <a:rPr lang="it-IT" sz="1400">
                          <a:effectLst/>
                        </a:rPr>
                        <a:t>13</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2560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2340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88973187"/>
                  </a:ext>
                </a:extLst>
              </a:tr>
              <a:tr h="224321">
                <a:tc>
                  <a:txBody>
                    <a:bodyPr/>
                    <a:lstStyle/>
                    <a:p>
                      <a:pPr algn="ctr" rtl="0" fontAlgn="b"/>
                      <a:r>
                        <a:rPr lang="it-IT" sz="1400">
                          <a:effectLst/>
                        </a:rPr>
                        <a:t>14</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2680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2520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77140025"/>
                  </a:ext>
                </a:extLst>
              </a:tr>
              <a:tr h="224321">
                <a:tc>
                  <a:txBody>
                    <a:bodyPr/>
                    <a:lstStyle/>
                    <a:p>
                      <a:pPr algn="ctr" rtl="0" fontAlgn="b"/>
                      <a:r>
                        <a:rPr lang="it-IT" sz="1400">
                          <a:effectLst/>
                        </a:rPr>
                        <a:t>15</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2800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2700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87120758"/>
                  </a:ext>
                </a:extLst>
              </a:tr>
              <a:tr h="224321">
                <a:tc>
                  <a:txBody>
                    <a:bodyPr/>
                    <a:lstStyle/>
                    <a:p>
                      <a:pPr algn="ctr" rtl="0" fontAlgn="b"/>
                      <a:r>
                        <a:rPr lang="it-IT" sz="1400">
                          <a:effectLst/>
                        </a:rPr>
                        <a:t>16</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2920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2880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21169367"/>
                  </a:ext>
                </a:extLst>
              </a:tr>
              <a:tr h="224321">
                <a:tc>
                  <a:txBody>
                    <a:bodyPr/>
                    <a:lstStyle/>
                    <a:p>
                      <a:pPr algn="ctr" rtl="0" fontAlgn="b"/>
                      <a:r>
                        <a:rPr lang="it-IT" sz="1400">
                          <a:effectLst/>
                        </a:rPr>
                        <a:t>17</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3040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3060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307335355"/>
                  </a:ext>
                </a:extLst>
              </a:tr>
              <a:tr h="224321">
                <a:tc>
                  <a:txBody>
                    <a:bodyPr/>
                    <a:lstStyle/>
                    <a:p>
                      <a:pPr algn="ctr" rtl="0" fontAlgn="b"/>
                      <a:r>
                        <a:rPr lang="it-IT" sz="1400">
                          <a:effectLst/>
                        </a:rPr>
                        <a:t>18</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3160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3240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35213754"/>
                  </a:ext>
                </a:extLst>
              </a:tr>
              <a:tr h="224321">
                <a:tc>
                  <a:txBody>
                    <a:bodyPr/>
                    <a:lstStyle/>
                    <a:p>
                      <a:pPr algn="ctr" rtl="0" fontAlgn="b"/>
                      <a:r>
                        <a:rPr lang="it-IT" sz="1400">
                          <a:effectLst/>
                        </a:rPr>
                        <a:t>19</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3280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3420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112923243"/>
                  </a:ext>
                </a:extLst>
              </a:tr>
              <a:tr h="224321">
                <a:tc>
                  <a:txBody>
                    <a:bodyPr/>
                    <a:lstStyle/>
                    <a:p>
                      <a:pPr algn="ctr" rtl="0" fontAlgn="b"/>
                      <a:r>
                        <a:rPr lang="it-IT" sz="1400">
                          <a:effectLst/>
                        </a:rPr>
                        <a:t>20</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3400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3600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625102121"/>
                  </a:ext>
                </a:extLst>
              </a:tr>
              <a:tr h="224321">
                <a:tc>
                  <a:txBody>
                    <a:bodyPr/>
                    <a:lstStyle/>
                    <a:p>
                      <a:pPr algn="ctr" rtl="0" fontAlgn="b"/>
                      <a:r>
                        <a:rPr lang="it-IT" sz="1400">
                          <a:effectLst/>
                        </a:rPr>
                        <a:t>21</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3520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3780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116622629"/>
                  </a:ext>
                </a:extLst>
              </a:tr>
              <a:tr h="224321">
                <a:tc>
                  <a:txBody>
                    <a:bodyPr/>
                    <a:lstStyle/>
                    <a:p>
                      <a:pPr algn="ctr" rtl="0" fontAlgn="b"/>
                      <a:r>
                        <a:rPr lang="it-IT" sz="1400">
                          <a:effectLst/>
                        </a:rPr>
                        <a:t>22</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3640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3960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33747519"/>
                  </a:ext>
                </a:extLst>
              </a:tr>
              <a:tr h="224321">
                <a:tc>
                  <a:txBody>
                    <a:bodyPr/>
                    <a:lstStyle/>
                    <a:p>
                      <a:pPr algn="ctr" rtl="0" fontAlgn="b"/>
                      <a:r>
                        <a:rPr lang="it-IT" sz="1400">
                          <a:effectLst/>
                        </a:rPr>
                        <a:t>23</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3760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r>
                        <a:rPr lang="it-IT" sz="1400">
                          <a:effectLst/>
                        </a:rPr>
                        <a:t>4140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22144379"/>
                  </a:ext>
                </a:extLst>
              </a:tr>
              <a:tr h="224321">
                <a:tc>
                  <a:txBody>
                    <a:bodyPr/>
                    <a:lstStyle/>
                    <a:p>
                      <a:pPr algn="ctr" rtl="0" fontAlgn="b"/>
                      <a:r>
                        <a:rPr lang="it-IT" sz="1400">
                          <a:effectLst/>
                        </a:rPr>
                        <a:t>24</a:t>
                      </a:r>
                    </a:p>
                  </a:txBody>
                  <a:tcPr marL="7413" marR="7413" marT="4942" marB="4942"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
                      <a:r>
                        <a:rPr lang="it-IT" sz="1400">
                          <a:effectLst/>
                        </a:rPr>
                        <a:t>3880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
                      <a:r>
                        <a:rPr lang="it-IT" sz="1400" dirty="0">
                          <a:effectLst/>
                        </a:rPr>
                        <a:t>4320</a:t>
                      </a:r>
                    </a:p>
                  </a:txBody>
                  <a:tcPr marL="7413" marR="7413" marT="4942" marB="4942"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295369"/>
                  </a:ext>
                </a:extLst>
              </a:tr>
            </a:tbl>
          </a:graphicData>
        </a:graphic>
      </p:graphicFrame>
      <p:sp>
        <p:nvSpPr>
          <p:cNvPr id="7" name="Rettangolo con angoli arrotondati 6">
            <a:extLst>
              <a:ext uri="{FF2B5EF4-FFF2-40B4-BE49-F238E27FC236}">
                <a16:creationId xmlns:a16="http://schemas.microsoft.com/office/drawing/2014/main" id="{4B6064DA-F2E6-3A2B-6690-38332CA36942}"/>
              </a:ext>
            </a:extLst>
          </p:cNvPr>
          <p:cNvSpPr/>
          <p:nvPr/>
        </p:nvSpPr>
        <p:spPr>
          <a:xfrm>
            <a:off x="7762261" y="4719734"/>
            <a:ext cx="3774419" cy="964786"/>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Cosa ne deduci, da un punto di vista «pratico»?</a:t>
            </a:r>
          </a:p>
        </p:txBody>
      </p:sp>
    </p:spTree>
    <p:extLst>
      <p:ext uri="{BB962C8B-B14F-4D97-AF65-F5344CB8AC3E}">
        <p14:creationId xmlns:p14="http://schemas.microsoft.com/office/powerpoint/2010/main" val="203188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CAFC4-2416-5096-7F19-B593913BCE01}"/>
            </a:ext>
          </a:extLst>
        </p:cNvPr>
        <p:cNvGrpSpPr/>
        <p:nvPr/>
      </p:nvGrpSpPr>
      <p:grpSpPr>
        <a:xfrm>
          <a:off x="0" y="0"/>
          <a:ext cx="0" cy="0"/>
          <a:chOff x="0" y="0"/>
          <a:chExt cx="0" cy="0"/>
        </a:xfrm>
      </p:grpSpPr>
      <p:sp>
        <p:nvSpPr>
          <p:cNvPr id="8" name="Freccia a destra 7">
            <a:extLst>
              <a:ext uri="{FF2B5EF4-FFF2-40B4-BE49-F238E27FC236}">
                <a16:creationId xmlns:a16="http://schemas.microsoft.com/office/drawing/2014/main" id="{DA5AF6EF-FEF9-2DEC-89BD-4C5EA3718C83}"/>
              </a:ext>
            </a:extLst>
          </p:cNvPr>
          <p:cNvSpPr/>
          <p:nvPr/>
        </p:nvSpPr>
        <p:spPr>
          <a:xfrm rot="2198913">
            <a:off x="7585535" y="4768978"/>
            <a:ext cx="1546487" cy="7561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5D58C9CB-342D-A03C-5E33-06C30E8CECE1}"/>
              </a:ext>
            </a:extLst>
          </p:cNvPr>
          <p:cNvSpPr/>
          <p:nvPr/>
        </p:nvSpPr>
        <p:spPr>
          <a:xfrm>
            <a:off x="538501" y="2428407"/>
            <a:ext cx="8110824" cy="2869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F512F1C9-2895-CDE0-C681-73FAC70C3E91}"/>
              </a:ext>
            </a:extLst>
          </p:cNvPr>
          <p:cNvSpPr/>
          <p:nvPr/>
        </p:nvSpPr>
        <p:spPr>
          <a:xfrm>
            <a:off x="538501" y="178214"/>
            <a:ext cx="2939217" cy="618979"/>
          </a:xfrm>
          <a:prstGeom prst="rect">
            <a:avLst/>
          </a:prstGeom>
          <a:solidFill>
            <a:schemeClr val="accent5">
              <a:lumMod val="20000"/>
              <a:lumOff val="80000"/>
            </a:schemeClr>
          </a:solidFill>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002060"/>
                </a:solidFill>
              </a:rPr>
              <a:t>RIFLESSIONI</a:t>
            </a:r>
          </a:p>
        </p:txBody>
      </p:sp>
      <p:sp>
        <p:nvSpPr>
          <p:cNvPr id="5" name="Rettangolo con angoli arrotondati 4">
            <a:extLst>
              <a:ext uri="{FF2B5EF4-FFF2-40B4-BE49-F238E27FC236}">
                <a16:creationId xmlns:a16="http://schemas.microsoft.com/office/drawing/2014/main" id="{4AAAEE17-E65D-A911-805F-D9D713E4D727}"/>
              </a:ext>
            </a:extLst>
          </p:cNvPr>
          <p:cNvSpPr/>
          <p:nvPr/>
        </p:nvSpPr>
        <p:spPr>
          <a:xfrm>
            <a:off x="760606" y="1332457"/>
            <a:ext cx="3556562" cy="2336386"/>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1) Il primo punto da chiarire è la individuazione del fenomeno che vogliamo osservare e descrivere. Questa osservazione può essere spontanea (ricerca scientifica) o indotta (problema da risolvere)</a:t>
            </a:r>
          </a:p>
        </p:txBody>
      </p:sp>
      <p:sp>
        <p:nvSpPr>
          <p:cNvPr id="2" name="Rettangolo con angoli arrotondati 1">
            <a:extLst>
              <a:ext uri="{FF2B5EF4-FFF2-40B4-BE49-F238E27FC236}">
                <a16:creationId xmlns:a16="http://schemas.microsoft.com/office/drawing/2014/main" id="{490F07B5-144B-34B3-2990-BF691306214B}"/>
              </a:ext>
            </a:extLst>
          </p:cNvPr>
          <p:cNvSpPr/>
          <p:nvPr/>
        </p:nvSpPr>
        <p:spPr>
          <a:xfrm>
            <a:off x="4780469" y="1559808"/>
            <a:ext cx="3556562" cy="2336386"/>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2) E’ poi importante costruire un MODELLO del fenomeno in questione: Deterministico o Aleatorio. Questo ci consente di capire quali strumenti dobbiamo utilizzare.</a:t>
            </a:r>
          </a:p>
        </p:txBody>
      </p:sp>
      <p:sp>
        <p:nvSpPr>
          <p:cNvPr id="6" name="Rettangolo con angoli arrotondati 5">
            <a:extLst>
              <a:ext uri="{FF2B5EF4-FFF2-40B4-BE49-F238E27FC236}">
                <a16:creationId xmlns:a16="http://schemas.microsoft.com/office/drawing/2014/main" id="{CF416683-7AA0-F5E0-21E7-D0F79687C2E8}"/>
              </a:ext>
            </a:extLst>
          </p:cNvPr>
          <p:cNvSpPr/>
          <p:nvPr/>
        </p:nvSpPr>
        <p:spPr>
          <a:xfrm>
            <a:off x="1575072" y="4129999"/>
            <a:ext cx="4271091" cy="1626224"/>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3) Dobbiamo poi raccogliere i DATI del problema, e rappresentarli adeguatamente, in modo da poter capire quali relazioni sono «nascoste» nei dati</a:t>
            </a:r>
          </a:p>
        </p:txBody>
      </p:sp>
      <p:sp>
        <p:nvSpPr>
          <p:cNvPr id="10" name="Rettangolo con angoli arrotondati 9">
            <a:extLst>
              <a:ext uri="{FF2B5EF4-FFF2-40B4-BE49-F238E27FC236}">
                <a16:creationId xmlns:a16="http://schemas.microsoft.com/office/drawing/2014/main" id="{C0C1F728-D639-87DA-D22E-8CFA88C1ECA2}"/>
              </a:ext>
            </a:extLst>
          </p:cNvPr>
          <p:cNvSpPr/>
          <p:nvPr/>
        </p:nvSpPr>
        <p:spPr>
          <a:xfrm>
            <a:off x="7075358" y="5754186"/>
            <a:ext cx="4877944" cy="906844"/>
          </a:xfrm>
          <a:prstGeom prst="roundRect">
            <a:avLst/>
          </a:prstGeom>
          <a:solidFill>
            <a:schemeClr val="accent5">
              <a:lumMod val="20000"/>
              <a:lumOff val="80000"/>
            </a:schemeClr>
          </a:solidFill>
          <a:ln>
            <a:miter lim="800000"/>
          </a:ln>
          <a:effectLst>
            <a:outerShdw blurRad="762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ln w="0"/>
                <a:solidFill>
                  <a:schemeClr val="accent1"/>
                </a:solidFill>
                <a:effectLst>
                  <a:outerShdw blurRad="38100" dist="25400" dir="5400000" algn="ctr" rotWithShape="0">
                    <a:srgbClr val="6E747A">
                      <a:alpha val="43000"/>
                    </a:srgbClr>
                  </a:outerShdw>
                </a:effectLst>
              </a:rPr>
              <a:t>METODO SCIENTIFICO</a:t>
            </a:r>
          </a:p>
        </p:txBody>
      </p:sp>
    </p:spTree>
    <p:extLst>
      <p:ext uri="{BB962C8B-B14F-4D97-AF65-F5344CB8AC3E}">
        <p14:creationId xmlns:p14="http://schemas.microsoft.com/office/powerpoint/2010/main" val="481113129"/>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407</TotalTime>
  <Words>939</Words>
  <Application>Microsoft Office PowerPoint</Application>
  <PresentationFormat>Widescreen</PresentationFormat>
  <Paragraphs>183</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Century Gothic</vt:lpstr>
      <vt:lpstr>Wingdings</vt:lpstr>
      <vt:lpstr>Wingdings 3</vt:lpstr>
      <vt:lpstr>Filo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Dovere</dc:creator>
  <cp:lastModifiedBy>Alessandro Dovere</cp:lastModifiedBy>
  <cp:revision>22</cp:revision>
  <dcterms:created xsi:type="dcterms:W3CDTF">2021-11-02T11:32:25Z</dcterms:created>
  <dcterms:modified xsi:type="dcterms:W3CDTF">2024-03-09T16:56:22Z</dcterms:modified>
</cp:coreProperties>
</file>